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DED94-59C8-403E-8623-3FDB2B4E4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B35A5-A17B-4E38-9129-3004311B7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61C0B3-FC8A-41E6-9436-711D7D57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8077E-9D11-4B8F-AE1B-C28F6C10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7A4936-2C96-472F-B031-E823EEB4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73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056F4-4EE7-4B8D-A999-2E518B88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102303-BCCB-4B51-9ED8-22798A9B6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847E25-8621-40D4-BE0D-850DC28F0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EE3C4C-6788-4879-9A75-3EA797A5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76EC21-2DA2-4B15-9B89-B657549B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50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72DDF-E97F-432C-83C8-F3D82AB2E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8BD321-FE2B-44A2-A22C-2F4FABBBF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5042E7-7E59-4037-A476-061F45AB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F72982-101B-45DB-843D-AEF8B1D6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BD8A04-D368-4EDE-9C09-C589BFFA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05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738F7-3442-4FF8-B4EC-449D319B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90BA75-DFBF-4D1A-8336-5D45216CF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B4F060-68A2-46C6-B824-BF1567BD6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710CCA-1846-4146-90F1-69832850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D5BF13-794D-415E-9BBC-D731A58C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1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9FD80-FB9F-4D4E-9399-97210ECD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6D0B7E-69A0-4D4C-9AE4-4FCE712F5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BBC4EA-ECD3-49A0-8B36-2BAD17B5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A24F33-B0A2-4774-82AB-75DB6AA4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FB6CC0-EF7F-446E-B94F-22F85778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7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271B80-B142-4FDC-B12C-AF3F47DF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C02522-0E39-4546-92B2-BDA8B7CC8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09D10D-CEA1-4FB1-9974-705DB5EB5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C7E4AF-D645-4774-BC1B-A3491DCC2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426AA70-9B07-4800-805E-174CB08B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17C1E0-0195-41B9-846E-FEF73B98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95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8FB1C-3E13-4F12-811F-4C27A2043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F83B88-4AD1-4656-8B02-C993B7B82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3BF687-C713-4956-9C13-E4C6DEAA6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86E0ED-543F-4DC3-93F7-5B2CADDA8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F9B8D9-270E-43A2-BFD6-304151388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E08BD0E-A750-4721-9FDE-94DD562C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7714D3E-231A-46F5-9A3E-09CC33CF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9E4665D-073D-4BA1-9452-DB3DF58A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1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28F97-8411-447E-9F89-9A730E21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A649A6F-3FB7-42DA-85F2-107D4AEE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C3BE667-F417-41A7-A39D-94F7D830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43B469-0004-42CB-AB93-3DAE3A84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59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569A5E0-48D7-44EE-BCE6-B86AFC97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1FEB1EE-DE85-4D1B-80AA-77B77B9E9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BB52A39-B374-4C49-95CE-AD4CDC9F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56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91C0-1A64-49DF-9511-A325E737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C8DF0D-003E-4A6B-A4B8-562F5192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7C4381-E99D-4E73-8E04-D88EABFD5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57340E-D582-4059-80FA-1DCBADDA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D9B080-3DE8-468D-A8A3-94039C9DD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BAF255-DC56-4666-95CB-A659AA0B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00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6961D-3586-44F9-8103-B8340A07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9815880-7101-47D4-AFED-FF63A38B4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6AFB4E-D799-4EC8-8F19-1102AE38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523F9BC-0ADA-4D18-8A18-E809F381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6F8BDD-E5E3-423D-B55D-2DFB66E3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9FD225-07AC-48C9-B5BB-00F40B76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33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FB09013-C868-4DE5-B7D4-0D3A661DB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5DED3B-3BEA-4BDD-B68D-296C221A8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ACDD4B-235B-427F-A5AA-5E4C835B9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9C6A0-2F77-4C2B-BA27-55BB0FD36329}" type="datetimeFigureOut">
              <a:rPr lang="pt-BR" smtClean="0"/>
              <a:t>01/07/2019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44BF81-C1D8-4144-ACB4-3385436A1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EB8FC1-7F53-4E41-AF5D-1454E8241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A180E-1E0C-4AFB-987A-C190A7B8AC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4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472409E-775D-40B8-9512-425555F57B1A}"/>
              </a:ext>
            </a:extLst>
          </p:cNvPr>
          <p:cNvSpPr/>
          <p:nvPr/>
        </p:nvSpPr>
        <p:spPr>
          <a:xfrm>
            <a:off x="2067098" y="5278581"/>
            <a:ext cx="8761615" cy="1305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604B6C-1399-404D-ABF5-C27591C012F7}"/>
              </a:ext>
            </a:extLst>
          </p:cNvPr>
          <p:cNvSpPr txBox="1"/>
          <p:nvPr/>
        </p:nvSpPr>
        <p:spPr>
          <a:xfrm>
            <a:off x="2237507" y="5345083"/>
            <a:ext cx="842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Diante do exposto, pede-se a seja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declarada nula</a:t>
            </a:r>
            <a:r>
              <a:rPr lang="pt-BR" sz="1600" b="1" dirty="0">
                <a:latin typeface="Arial Rounded MT Bold" panose="020F0704030504030204" pitchFamily="34" charset="0"/>
              </a:rPr>
              <a:t> a escritura pública em debate.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4921F2-A759-4EEA-9FAF-156246B3404D}"/>
              </a:ext>
            </a:extLst>
          </p:cNvPr>
          <p:cNvSpPr txBox="1"/>
          <p:nvPr/>
        </p:nvSpPr>
        <p:spPr>
          <a:xfrm>
            <a:off x="2237506" y="5788473"/>
            <a:ext cx="8420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Para além disso,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pleiteia-se a condenação</a:t>
            </a:r>
            <a:r>
              <a:rPr lang="pt-BR" sz="1600" b="1" dirty="0">
                <a:latin typeface="Arial Rounded MT Bold" panose="020F0704030504030204" pitchFamily="34" charset="0"/>
              </a:rPr>
              <a:t> da Ré ao pagamento de indenização de danos morais, esses estimados em R$ 10.000,00 (dez mil reais)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FB25B24-2C7F-4161-864D-EB42F78E1735}"/>
              </a:ext>
            </a:extLst>
          </p:cNvPr>
          <p:cNvCxnSpPr>
            <a:cxnSpLocks/>
          </p:cNvCxnSpPr>
          <p:nvPr/>
        </p:nvCxnSpPr>
        <p:spPr>
          <a:xfrm>
            <a:off x="6447902" y="4914494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9DC04F62-CA89-48C9-B72E-43A0D4D8B25A}"/>
              </a:ext>
            </a:extLst>
          </p:cNvPr>
          <p:cNvSpPr/>
          <p:nvPr/>
        </p:nvSpPr>
        <p:spPr>
          <a:xfrm>
            <a:off x="5615241" y="4613564"/>
            <a:ext cx="1665321" cy="300930"/>
          </a:xfrm>
          <a:prstGeom prst="rect">
            <a:avLst/>
          </a:prstGeom>
          <a:solidFill>
            <a:srgbClr val="C55A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declaratório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8A30FA6-F84B-4ED7-BFCE-E38DFF9B6056}"/>
              </a:ext>
            </a:extLst>
          </p:cNvPr>
          <p:cNvCxnSpPr>
            <a:cxnSpLocks/>
          </p:cNvCxnSpPr>
          <p:nvPr/>
        </p:nvCxnSpPr>
        <p:spPr>
          <a:xfrm>
            <a:off x="7007626" y="411810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B84F92A9-4664-4332-9D29-354238FC42CE}"/>
              </a:ext>
            </a:extLst>
          </p:cNvPr>
          <p:cNvCxnSpPr>
            <a:cxnSpLocks/>
          </p:cNvCxnSpPr>
          <p:nvPr/>
        </p:nvCxnSpPr>
        <p:spPr>
          <a:xfrm flipH="1">
            <a:off x="7007626" y="4124151"/>
            <a:ext cx="3990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5EFF5D9F-C40A-405F-9FDC-CE926E85060D}"/>
              </a:ext>
            </a:extLst>
          </p:cNvPr>
          <p:cNvSpPr/>
          <p:nvPr/>
        </p:nvSpPr>
        <p:spPr>
          <a:xfrm>
            <a:off x="7406638" y="3948545"/>
            <a:ext cx="4630191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D7FF2BE-E8A6-4738-A9D1-926CEDF7CCEB}"/>
              </a:ext>
            </a:extLst>
          </p:cNvPr>
          <p:cNvSpPr/>
          <p:nvPr/>
        </p:nvSpPr>
        <p:spPr>
          <a:xfrm>
            <a:off x="9044246" y="358742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E14FCDD-DF22-4784-8E51-BAE94DA3073D}"/>
              </a:ext>
            </a:extLst>
          </p:cNvPr>
          <p:cNvSpPr/>
          <p:nvPr/>
        </p:nvSpPr>
        <p:spPr>
          <a:xfrm>
            <a:off x="2435629" y="4613564"/>
            <a:ext cx="1821871" cy="3009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condenatório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CC553CC4-6C34-4EAD-8947-56B1122627F9}"/>
              </a:ext>
            </a:extLst>
          </p:cNvPr>
          <p:cNvCxnSpPr>
            <a:cxnSpLocks/>
          </p:cNvCxnSpPr>
          <p:nvPr/>
        </p:nvCxnSpPr>
        <p:spPr>
          <a:xfrm flipH="1">
            <a:off x="4257500" y="4775315"/>
            <a:ext cx="638696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A791727-AF31-4708-8FEE-196D6B18D9C0}"/>
              </a:ext>
            </a:extLst>
          </p:cNvPr>
          <p:cNvCxnSpPr>
            <a:cxnSpLocks/>
          </p:cNvCxnSpPr>
          <p:nvPr/>
        </p:nvCxnSpPr>
        <p:spPr>
          <a:xfrm>
            <a:off x="4896194" y="4797558"/>
            <a:ext cx="2" cy="109558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912B01E8-7465-477B-BB77-47C57F774182}"/>
              </a:ext>
            </a:extLst>
          </p:cNvPr>
          <p:cNvCxnSpPr>
            <a:cxnSpLocks/>
          </p:cNvCxnSpPr>
          <p:nvPr/>
        </p:nvCxnSpPr>
        <p:spPr>
          <a:xfrm>
            <a:off x="3331321" y="4403133"/>
            <a:ext cx="0" cy="21591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>
            <a:extLst>
              <a:ext uri="{FF2B5EF4-FFF2-40B4-BE49-F238E27FC236}">
                <a16:creationId xmlns:a16="http://schemas.microsoft.com/office/drawing/2014/main" id="{355B1E54-EF0F-4876-8FC7-00520BF14BD1}"/>
              </a:ext>
            </a:extLst>
          </p:cNvPr>
          <p:cNvSpPr/>
          <p:nvPr/>
        </p:nvSpPr>
        <p:spPr>
          <a:xfrm>
            <a:off x="70655" y="1820716"/>
            <a:ext cx="1005837" cy="2825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requisitos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D350F1CF-845D-4F94-B064-22548F8E73E4}"/>
              </a:ext>
            </a:extLst>
          </p:cNvPr>
          <p:cNvSpPr/>
          <p:nvPr/>
        </p:nvSpPr>
        <p:spPr>
          <a:xfrm>
            <a:off x="1284314" y="1218527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Nexo de causalidade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3C36F44-E8E9-45C6-8CA2-93D145D7D934}"/>
              </a:ext>
            </a:extLst>
          </p:cNvPr>
          <p:cNvSpPr/>
          <p:nvPr/>
        </p:nvSpPr>
        <p:spPr>
          <a:xfrm>
            <a:off x="2582487" y="301481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5960234-16EF-4B9D-9EE1-3A37D1591D9A}"/>
              </a:ext>
            </a:extLst>
          </p:cNvPr>
          <p:cNvSpPr/>
          <p:nvPr/>
        </p:nvSpPr>
        <p:spPr>
          <a:xfrm>
            <a:off x="233451" y="3388435"/>
            <a:ext cx="6226225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E731E44-1838-4A0F-B662-BE30F7F40AF6}"/>
              </a:ext>
            </a:extLst>
          </p:cNvPr>
          <p:cNvSpPr/>
          <p:nvPr/>
        </p:nvSpPr>
        <p:spPr>
          <a:xfrm>
            <a:off x="1284315" y="1819795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culpabilidade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12D5A19F-A4A3-4718-8E05-C62E768DFDC5}"/>
              </a:ext>
            </a:extLst>
          </p:cNvPr>
          <p:cNvSpPr/>
          <p:nvPr/>
        </p:nvSpPr>
        <p:spPr>
          <a:xfrm>
            <a:off x="1284315" y="2443412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dano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E5060D30-1CE2-4A10-B942-C479CD7B3E44}"/>
              </a:ext>
            </a:extLst>
          </p:cNvPr>
          <p:cNvSpPr/>
          <p:nvPr/>
        </p:nvSpPr>
        <p:spPr>
          <a:xfrm>
            <a:off x="3346563" y="106256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61461BC5-A7E1-456B-A807-5CB7E01569D7}"/>
              </a:ext>
            </a:extLst>
          </p:cNvPr>
          <p:cNvSpPr/>
          <p:nvPr/>
        </p:nvSpPr>
        <p:spPr>
          <a:xfrm>
            <a:off x="3346563" y="173847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E16E372-A778-4E3E-876D-342E66647278}"/>
              </a:ext>
            </a:extLst>
          </p:cNvPr>
          <p:cNvSpPr/>
          <p:nvPr/>
        </p:nvSpPr>
        <p:spPr>
          <a:xfrm>
            <a:off x="3331321" y="2372935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E95B60A6-A41D-4A37-9C78-199D49C247C2}"/>
              </a:ext>
            </a:extLst>
          </p:cNvPr>
          <p:cNvCxnSpPr>
            <a:cxnSpLocks/>
          </p:cNvCxnSpPr>
          <p:nvPr/>
        </p:nvCxnSpPr>
        <p:spPr>
          <a:xfrm flipH="1">
            <a:off x="1070951" y="1973178"/>
            <a:ext cx="19673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853AC97B-BB2C-4DA8-94E1-7C657208699A}"/>
              </a:ext>
            </a:extLst>
          </p:cNvPr>
          <p:cNvCxnSpPr>
            <a:cxnSpLocks/>
          </p:cNvCxnSpPr>
          <p:nvPr/>
        </p:nvCxnSpPr>
        <p:spPr>
          <a:xfrm>
            <a:off x="960814" y="210323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B4B455F7-FC4A-499F-9F45-E3132F7D170B}"/>
              </a:ext>
            </a:extLst>
          </p:cNvPr>
          <p:cNvCxnSpPr>
            <a:cxnSpLocks/>
          </p:cNvCxnSpPr>
          <p:nvPr/>
        </p:nvCxnSpPr>
        <p:spPr>
          <a:xfrm>
            <a:off x="960812" y="1330338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DD2A5602-1F7B-4D8E-A34D-D9CCDA5AE372}"/>
              </a:ext>
            </a:extLst>
          </p:cNvPr>
          <p:cNvCxnSpPr>
            <a:cxnSpLocks/>
          </p:cNvCxnSpPr>
          <p:nvPr/>
        </p:nvCxnSpPr>
        <p:spPr>
          <a:xfrm flipH="1">
            <a:off x="964962" y="133428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E8F29A8-AEB7-4805-9DB3-9A420E274928}"/>
              </a:ext>
            </a:extLst>
          </p:cNvPr>
          <p:cNvCxnSpPr>
            <a:cxnSpLocks/>
          </p:cNvCxnSpPr>
          <p:nvPr/>
        </p:nvCxnSpPr>
        <p:spPr>
          <a:xfrm flipH="1">
            <a:off x="964962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FB85875-ED69-460E-9150-AEA0D8C89415}"/>
              </a:ext>
            </a:extLst>
          </p:cNvPr>
          <p:cNvCxnSpPr>
            <a:cxnSpLocks/>
          </p:cNvCxnSpPr>
          <p:nvPr/>
        </p:nvCxnSpPr>
        <p:spPr>
          <a:xfrm flipH="1">
            <a:off x="3027211" y="1350183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9EADC1B2-9803-4461-80B5-B41410552DAB}"/>
              </a:ext>
            </a:extLst>
          </p:cNvPr>
          <p:cNvCxnSpPr>
            <a:cxnSpLocks/>
          </p:cNvCxnSpPr>
          <p:nvPr/>
        </p:nvCxnSpPr>
        <p:spPr>
          <a:xfrm flipH="1">
            <a:off x="3033094" y="197115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BC407B2F-8608-49A5-BC70-15766D45061D}"/>
              </a:ext>
            </a:extLst>
          </p:cNvPr>
          <p:cNvCxnSpPr>
            <a:cxnSpLocks/>
          </p:cNvCxnSpPr>
          <p:nvPr/>
        </p:nvCxnSpPr>
        <p:spPr>
          <a:xfrm flipH="1">
            <a:off x="3011969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57">
            <a:extLst>
              <a:ext uri="{FF2B5EF4-FFF2-40B4-BE49-F238E27FC236}">
                <a16:creationId xmlns:a16="http://schemas.microsoft.com/office/drawing/2014/main" id="{0CF52619-1A1F-46CF-A039-FBC87A156F35}"/>
              </a:ext>
            </a:extLst>
          </p:cNvPr>
          <p:cNvSpPr/>
          <p:nvPr/>
        </p:nvSpPr>
        <p:spPr>
          <a:xfrm>
            <a:off x="1169319" y="83743"/>
            <a:ext cx="9742509" cy="77204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AAE48319-BE8B-4EB9-A34A-3824F8DD8807}"/>
              </a:ext>
            </a:extLst>
          </p:cNvPr>
          <p:cNvSpPr txBox="1"/>
          <p:nvPr/>
        </p:nvSpPr>
        <p:spPr>
          <a:xfrm>
            <a:off x="2301240" y="265477"/>
            <a:ext cx="758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O Autor jamais autorizou Fulano a firmar a escritura pública em debate.</a:t>
            </a:r>
          </a:p>
        </p:txBody>
      </p:sp>
    </p:spTree>
    <p:extLst>
      <p:ext uri="{BB962C8B-B14F-4D97-AF65-F5344CB8AC3E}">
        <p14:creationId xmlns:p14="http://schemas.microsoft.com/office/powerpoint/2010/main" val="108853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472409E-775D-40B8-9512-425555F57B1A}"/>
              </a:ext>
            </a:extLst>
          </p:cNvPr>
          <p:cNvSpPr/>
          <p:nvPr/>
        </p:nvSpPr>
        <p:spPr>
          <a:xfrm>
            <a:off x="2067098" y="5278581"/>
            <a:ext cx="8761615" cy="1305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604B6C-1399-404D-ABF5-C27591C012F7}"/>
              </a:ext>
            </a:extLst>
          </p:cNvPr>
          <p:cNvSpPr txBox="1"/>
          <p:nvPr/>
        </p:nvSpPr>
        <p:spPr>
          <a:xfrm>
            <a:off x="2237507" y="5345083"/>
            <a:ext cx="842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Diante do exposto, pede-se a seja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declarada nula</a:t>
            </a:r>
            <a:r>
              <a:rPr lang="pt-BR" sz="1600" b="1" dirty="0">
                <a:latin typeface="Arial Rounded MT Bold" panose="020F0704030504030204" pitchFamily="34" charset="0"/>
              </a:rPr>
              <a:t> a escritura pública em debate.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4921F2-A759-4EEA-9FAF-156246B3404D}"/>
              </a:ext>
            </a:extLst>
          </p:cNvPr>
          <p:cNvSpPr txBox="1"/>
          <p:nvPr/>
        </p:nvSpPr>
        <p:spPr>
          <a:xfrm>
            <a:off x="2237506" y="5788473"/>
            <a:ext cx="8420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Para além disso,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pleiteia-se a condenação</a:t>
            </a:r>
            <a:r>
              <a:rPr lang="pt-BR" sz="1600" b="1" dirty="0">
                <a:latin typeface="Arial Rounded MT Bold" panose="020F0704030504030204" pitchFamily="34" charset="0"/>
              </a:rPr>
              <a:t> da Ré ao pagamento de indenização de danos morais, esses estimados em R$ 10.000,00 (dez mil reais)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FB25B24-2C7F-4161-864D-EB42F78E1735}"/>
              </a:ext>
            </a:extLst>
          </p:cNvPr>
          <p:cNvCxnSpPr>
            <a:cxnSpLocks/>
          </p:cNvCxnSpPr>
          <p:nvPr/>
        </p:nvCxnSpPr>
        <p:spPr>
          <a:xfrm>
            <a:off x="6447902" y="4914494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9DC04F62-CA89-48C9-B72E-43A0D4D8B25A}"/>
              </a:ext>
            </a:extLst>
          </p:cNvPr>
          <p:cNvSpPr/>
          <p:nvPr/>
        </p:nvSpPr>
        <p:spPr>
          <a:xfrm>
            <a:off x="5615241" y="4613564"/>
            <a:ext cx="1665321" cy="300930"/>
          </a:xfrm>
          <a:prstGeom prst="rect">
            <a:avLst/>
          </a:prstGeom>
          <a:solidFill>
            <a:srgbClr val="C55A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declaratório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8A30FA6-F84B-4ED7-BFCE-E38DFF9B6056}"/>
              </a:ext>
            </a:extLst>
          </p:cNvPr>
          <p:cNvCxnSpPr>
            <a:cxnSpLocks/>
          </p:cNvCxnSpPr>
          <p:nvPr/>
        </p:nvCxnSpPr>
        <p:spPr>
          <a:xfrm>
            <a:off x="7007626" y="411810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B84F92A9-4664-4332-9D29-354238FC42CE}"/>
              </a:ext>
            </a:extLst>
          </p:cNvPr>
          <p:cNvCxnSpPr>
            <a:cxnSpLocks/>
          </p:cNvCxnSpPr>
          <p:nvPr/>
        </p:nvCxnSpPr>
        <p:spPr>
          <a:xfrm flipH="1">
            <a:off x="7007626" y="4124151"/>
            <a:ext cx="3990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5EFF5D9F-C40A-405F-9FDC-CE926E85060D}"/>
              </a:ext>
            </a:extLst>
          </p:cNvPr>
          <p:cNvSpPr/>
          <p:nvPr/>
        </p:nvSpPr>
        <p:spPr>
          <a:xfrm>
            <a:off x="7406638" y="3948545"/>
            <a:ext cx="4630191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D7FF2BE-E8A6-4738-A9D1-926CEDF7CCEB}"/>
              </a:ext>
            </a:extLst>
          </p:cNvPr>
          <p:cNvSpPr/>
          <p:nvPr/>
        </p:nvSpPr>
        <p:spPr>
          <a:xfrm>
            <a:off x="9044246" y="358742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E14FCDD-DF22-4784-8E51-BAE94DA3073D}"/>
              </a:ext>
            </a:extLst>
          </p:cNvPr>
          <p:cNvSpPr/>
          <p:nvPr/>
        </p:nvSpPr>
        <p:spPr>
          <a:xfrm>
            <a:off x="2435629" y="4613564"/>
            <a:ext cx="1821871" cy="3009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condenatório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CC553CC4-6C34-4EAD-8947-56B1122627F9}"/>
              </a:ext>
            </a:extLst>
          </p:cNvPr>
          <p:cNvCxnSpPr>
            <a:cxnSpLocks/>
          </p:cNvCxnSpPr>
          <p:nvPr/>
        </p:nvCxnSpPr>
        <p:spPr>
          <a:xfrm flipH="1">
            <a:off x="4257500" y="4775315"/>
            <a:ext cx="638696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A791727-AF31-4708-8FEE-196D6B18D9C0}"/>
              </a:ext>
            </a:extLst>
          </p:cNvPr>
          <p:cNvCxnSpPr>
            <a:cxnSpLocks/>
          </p:cNvCxnSpPr>
          <p:nvPr/>
        </p:nvCxnSpPr>
        <p:spPr>
          <a:xfrm>
            <a:off x="4896194" y="4797558"/>
            <a:ext cx="2" cy="109558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912B01E8-7465-477B-BB77-47C57F774182}"/>
              </a:ext>
            </a:extLst>
          </p:cNvPr>
          <p:cNvCxnSpPr>
            <a:cxnSpLocks/>
          </p:cNvCxnSpPr>
          <p:nvPr/>
        </p:nvCxnSpPr>
        <p:spPr>
          <a:xfrm>
            <a:off x="3331321" y="4403133"/>
            <a:ext cx="0" cy="21591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>
            <a:extLst>
              <a:ext uri="{FF2B5EF4-FFF2-40B4-BE49-F238E27FC236}">
                <a16:creationId xmlns:a16="http://schemas.microsoft.com/office/drawing/2014/main" id="{355B1E54-EF0F-4876-8FC7-00520BF14BD1}"/>
              </a:ext>
            </a:extLst>
          </p:cNvPr>
          <p:cNvSpPr/>
          <p:nvPr/>
        </p:nvSpPr>
        <p:spPr>
          <a:xfrm>
            <a:off x="70655" y="1820716"/>
            <a:ext cx="1005837" cy="2825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requisitos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D350F1CF-845D-4F94-B064-22548F8E73E4}"/>
              </a:ext>
            </a:extLst>
          </p:cNvPr>
          <p:cNvSpPr/>
          <p:nvPr/>
        </p:nvSpPr>
        <p:spPr>
          <a:xfrm>
            <a:off x="1284314" y="1218527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Nexo de causalidade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3C36F44-E8E9-45C6-8CA2-93D145D7D934}"/>
              </a:ext>
            </a:extLst>
          </p:cNvPr>
          <p:cNvSpPr/>
          <p:nvPr/>
        </p:nvSpPr>
        <p:spPr>
          <a:xfrm>
            <a:off x="2582487" y="301481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5960234-16EF-4B9D-9EE1-3A37D1591D9A}"/>
              </a:ext>
            </a:extLst>
          </p:cNvPr>
          <p:cNvSpPr/>
          <p:nvPr/>
        </p:nvSpPr>
        <p:spPr>
          <a:xfrm>
            <a:off x="233451" y="3388435"/>
            <a:ext cx="6226225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E731E44-1838-4A0F-B662-BE30F7F40AF6}"/>
              </a:ext>
            </a:extLst>
          </p:cNvPr>
          <p:cNvSpPr/>
          <p:nvPr/>
        </p:nvSpPr>
        <p:spPr>
          <a:xfrm>
            <a:off x="1284315" y="1819795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culpabilidade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12D5A19F-A4A3-4718-8E05-C62E768DFDC5}"/>
              </a:ext>
            </a:extLst>
          </p:cNvPr>
          <p:cNvSpPr/>
          <p:nvPr/>
        </p:nvSpPr>
        <p:spPr>
          <a:xfrm>
            <a:off x="1284315" y="2443412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dano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E5060D30-1CE2-4A10-B942-C479CD7B3E44}"/>
              </a:ext>
            </a:extLst>
          </p:cNvPr>
          <p:cNvSpPr/>
          <p:nvPr/>
        </p:nvSpPr>
        <p:spPr>
          <a:xfrm>
            <a:off x="3346563" y="106256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61461BC5-A7E1-456B-A807-5CB7E01569D7}"/>
              </a:ext>
            </a:extLst>
          </p:cNvPr>
          <p:cNvSpPr/>
          <p:nvPr/>
        </p:nvSpPr>
        <p:spPr>
          <a:xfrm>
            <a:off x="3346563" y="173847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E16E372-A778-4E3E-876D-342E66647278}"/>
              </a:ext>
            </a:extLst>
          </p:cNvPr>
          <p:cNvSpPr/>
          <p:nvPr/>
        </p:nvSpPr>
        <p:spPr>
          <a:xfrm>
            <a:off x="3331321" y="2372935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E95B60A6-A41D-4A37-9C78-199D49C247C2}"/>
              </a:ext>
            </a:extLst>
          </p:cNvPr>
          <p:cNvCxnSpPr>
            <a:cxnSpLocks/>
          </p:cNvCxnSpPr>
          <p:nvPr/>
        </p:nvCxnSpPr>
        <p:spPr>
          <a:xfrm flipH="1">
            <a:off x="1070951" y="1973178"/>
            <a:ext cx="19673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853AC97B-BB2C-4DA8-94E1-7C657208699A}"/>
              </a:ext>
            </a:extLst>
          </p:cNvPr>
          <p:cNvCxnSpPr>
            <a:cxnSpLocks/>
          </p:cNvCxnSpPr>
          <p:nvPr/>
        </p:nvCxnSpPr>
        <p:spPr>
          <a:xfrm>
            <a:off x="960814" y="210323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B4B455F7-FC4A-499F-9F45-E3132F7D170B}"/>
              </a:ext>
            </a:extLst>
          </p:cNvPr>
          <p:cNvCxnSpPr>
            <a:cxnSpLocks/>
          </p:cNvCxnSpPr>
          <p:nvPr/>
        </p:nvCxnSpPr>
        <p:spPr>
          <a:xfrm>
            <a:off x="960812" y="1330338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DD2A5602-1F7B-4D8E-A34D-D9CCDA5AE372}"/>
              </a:ext>
            </a:extLst>
          </p:cNvPr>
          <p:cNvCxnSpPr>
            <a:cxnSpLocks/>
          </p:cNvCxnSpPr>
          <p:nvPr/>
        </p:nvCxnSpPr>
        <p:spPr>
          <a:xfrm flipH="1">
            <a:off x="964962" y="133428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E8F29A8-AEB7-4805-9DB3-9A420E274928}"/>
              </a:ext>
            </a:extLst>
          </p:cNvPr>
          <p:cNvCxnSpPr>
            <a:cxnSpLocks/>
          </p:cNvCxnSpPr>
          <p:nvPr/>
        </p:nvCxnSpPr>
        <p:spPr>
          <a:xfrm flipH="1">
            <a:off x="964962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FB85875-ED69-460E-9150-AEA0D8C89415}"/>
              </a:ext>
            </a:extLst>
          </p:cNvPr>
          <p:cNvCxnSpPr>
            <a:cxnSpLocks/>
          </p:cNvCxnSpPr>
          <p:nvPr/>
        </p:nvCxnSpPr>
        <p:spPr>
          <a:xfrm flipH="1">
            <a:off x="3027211" y="1350183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9EADC1B2-9803-4461-80B5-B41410552DAB}"/>
              </a:ext>
            </a:extLst>
          </p:cNvPr>
          <p:cNvCxnSpPr>
            <a:cxnSpLocks/>
          </p:cNvCxnSpPr>
          <p:nvPr/>
        </p:nvCxnSpPr>
        <p:spPr>
          <a:xfrm flipH="1">
            <a:off x="3033094" y="197115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BC407B2F-8608-49A5-BC70-15766D45061D}"/>
              </a:ext>
            </a:extLst>
          </p:cNvPr>
          <p:cNvCxnSpPr>
            <a:cxnSpLocks/>
          </p:cNvCxnSpPr>
          <p:nvPr/>
        </p:nvCxnSpPr>
        <p:spPr>
          <a:xfrm flipH="1">
            <a:off x="3011969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57">
            <a:extLst>
              <a:ext uri="{FF2B5EF4-FFF2-40B4-BE49-F238E27FC236}">
                <a16:creationId xmlns:a16="http://schemas.microsoft.com/office/drawing/2014/main" id="{0CF52619-1A1F-46CF-A039-FBC87A156F35}"/>
              </a:ext>
            </a:extLst>
          </p:cNvPr>
          <p:cNvSpPr/>
          <p:nvPr/>
        </p:nvSpPr>
        <p:spPr>
          <a:xfrm>
            <a:off x="1169319" y="83743"/>
            <a:ext cx="9742509" cy="77204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3E581D23-A8B1-4414-97F4-F2685048C522}"/>
              </a:ext>
            </a:extLst>
          </p:cNvPr>
          <p:cNvSpPr txBox="1"/>
          <p:nvPr/>
        </p:nvSpPr>
        <p:spPr>
          <a:xfrm>
            <a:off x="7662333" y="4091984"/>
            <a:ext cx="4199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O Autor jamais autorizou Fulano a firmar a escritura pública em debate.</a:t>
            </a:r>
          </a:p>
        </p:txBody>
      </p:sp>
    </p:spTree>
    <p:extLst>
      <p:ext uri="{BB962C8B-B14F-4D97-AF65-F5344CB8AC3E}">
        <p14:creationId xmlns:p14="http://schemas.microsoft.com/office/powerpoint/2010/main" val="170080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472409E-775D-40B8-9512-425555F57B1A}"/>
              </a:ext>
            </a:extLst>
          </p:cNvPr>
          <p:cNvSpPr/>
          <p:nvPr/>
        </p:nvSpPr>
        <p:spPr>
          <a:xfrm>
            <a:off x="2067098" y="5278581"/>
            <a:ext cx="8761615" cy="1305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604B6C-1399-404D-ABF5-C27591C012F7}"/>
              </a:ext>
            </a:extLst>
          </p:cNvPr>
          <p:cNvSpPr txBox="1"/>
          <p:nvPr/>
        </p:nvSpPr>
        <p:spPr>
          <a:xfrm>
            <a:off x="2237507" y="5345083"/>
            <a:ext cx="842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Diante do exposto, pede-se a seja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declarada nula</a:t>
            </a:r>
            <a:r>
              <a:rPr lang="pt-BR" sz="1600" b="1" dirty="0">
                <a:latin typeface="Arial Rounded MT Bold" panose="020F0704030504030204" pitchFamily="34" charset="0"/>
              </a:rPr>
              <a:t> a escritura pública em debate.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4921F2-A759-4EEA-9FAF-156246B3404D}"/>
              </a:ext>
            </a:extLst>
          </p:cNvPr>
          <p:cNvSpPr txBox="1"/>
          <p:nvPr/>
        </p:nvSpPr>
        <p:spPr>
          <a:xfrm>
            <a:off x="2237506" y="5788473"/>
            <a:ext cx="8420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Para além disso,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pleiteia-se a condenação</a:t>
            </a:r>
            <a:r>
              <a:rPr lang="pt-BR" sz="1600" b="1" dirty="0">
                <a:latin typeface="Arial Rounded MT Bold" panose="020F0704030504030204" pitchFamily="34" charset="0"/>
              </a:rPr>
              <a:t> da Ré ao pagamento de indenização de danos morais, esses estimados em R$ 10.000,00 (dez mil reais)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FB25B24-2C7F-4161-864D-EB42F78E1735}"/>
              </a:ext>
            </a:extLst>
          </p:cNvPr>
          <p:cNvCxnSpPr>
            <a:cxnSpLocks/>
          </p:cNvCxnSpPr>
          <p:nvPr/>
        </p:nvCxnSpPr>
        <p:spPr>
          <a:xfrm>
            <a:off x="6447902" y="4914494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9DC04F62-CA89-48C9-B72E-43A0D4D8B25A}"/>
              </a:ext>
            </a:extLst>
          </p:cNvPr>
          <p:cNvSpPr/>
          <p:nvPr/>
        </p:nvSpPr>
        <p:spPr>
          <a:xfrm>
            <a:off x="5615241" y="4613564"/>
            <a:ext cx="1665321" cy="300930"/>
          </a:xfrm>
          <a:prstGeom prst="rect">
            <a:avLst/>
          </a:prstGeom>
          <a:solidFill>
            <a:srgbClr val="C55A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declaratório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8A30FA6-F84B-4ED7-BFCE-E38DFF9B6056}"/>
              </a:ext>
            </a:extLst>
          </p:cNvPr>
          <p:cNvCxnSpPr>
            <a:cxnSpLocks/>
          </p:cNvCxnSpPr>
          <p:nvPr/>
        </p:nvCxnSpPr>
        <p:spPr>
          <a:xfrm>
            <a:off x="7007626" y="411810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B84F92A9-4664-4332-9D29-354238FC42CE}"/>
              </a:ext>
            </a:extLst>
          </p:cNvPr>
          <p:cNvCxnSpPr>
            <a:cxnSpLocks/>
          </p:cNvCxnSpPr>
          <p:nvPr/>
        </p:nvCxnSpPr>
        <p:spPr>
          <a:xfrm flipH="1">
            <a:off x="7007626" y="4124151"/>
            <a:ext cx="3990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5EFF5D9F-C40A-405F-9FDC-CE926E85060D}"/>
              </a:ext>
            </a:extLst>
          </p:cNvPr>
          <p:cNvSpPr/>
          <p:nvPr/>
        </p:nvSpPr>
        <p:spPr>
          <a:xfrm>
            <a:off x="7406638" y="3948545"/>
            <a:ext cx="4630191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D7FF2BE-E8A6-4738-A9D1-926CEDF7CCEB}"/>
              </a:ext>
            </a:extLst>
          </p:cNvPr>
          <p:cNvSpPr/>
          <p:nvPr/>
        </p:nvSpPr>
        <p:spPr>
          <a:xfrm>
            <a:off x="9044246" y="358742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E14FCDD-DF22-4784-8E51-BAE94DA3073D}"/>
              </a:ext>
            </a:extLst>
          </p:cNvPr>
          <p:cNvSpPr/>
          <p:nvPr/>
        </p:nvSpPr>
        <p:spPr>
          <a:xfrm>
            <a:off x="2435629" y="4613564"/>
            <a:ext cx="1821871" cy="3009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condenatório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CC553CC4-6C34-4EAD-8947-56B1122627F9}"/>
              </a:ext>
            </a:extLst>
          </p:cNvPr>
          <p:cNvCxnSpPr>
            <a:cxnSpLocks/>
          </p:cNvCxnSpPr>
          <p:nvPr/>
        </p:nvCxnSpPr>
        <p:spPr>
          <a:xfrm flipH="1">
            <a:off x="4257500" y="4775315"/>
            <a:ext cx="638696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A791727-AF31-4708-8FEE-196D6B18D9C0}"/>
              </a:ext>
            </a:extLst>
          </p:cNvPr>
          <p:cNvCxnSpPr>
            <a:cxnSpLocks/>
          </p:cNvCxnSpPr>
          <p:nvPr/>
        </p:nvCxnSpPr>
        <p:spPr>
          <a:xfrm>
            <a:off x="4896194" y="4797558"/>
            <a:ext cx="2" cy="109558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912B01E8-7465-477B-BB77-47C57F774182}"/>
              </a:ext>
            </a:extLst>
          </p:cNvPr>
          <p:cNvCxnSpPr>
            <a:cxnSpLocks/>
          </p:cNvCxnSpPr>
          <p:nvPr/>
        </p:nvCxnSpPr>
        <p:spPr>
          <a:xfrm>
            <a:off x="3331321" y="4403133"/>
            <a:ext cx="0" cy="21591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>
            <a:extLst>
              <a:ext uri="{FF2B5EF4-FFF2-40B4-BE49-F238E27FC236}">
                <a16:creationId xmlns:a16="http://schemas.microsoft.com/office/drawing/2014/main" id="{355B1E54-EF0F-4876-8FC7-00520BF14BD1}"/>
              </a:ext>
            </a:extLst>
          </p:cNvPr>
          <p:cNvSpPr/>
          <p:nvPr/>
        </p:nvSpPr>
        <p:spPr>
          <a:xfrm>
            <a:off x="70655" y="1820716"/>
            <a:ext cx="1005837" cy="2825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requisitos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D350F1CF-845D-4F94-B064-22548F8E73E4}"/>
              </a:ext>
            </a:extLst>
          </p:cNvPr>
          <p:cNvSpPr/>
          <p:nvPr/>
        </p:nvSpPr>
        <p:spPr>
          <a:xfrm>
            <a:off x="1284314" y="1218527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Nexo de causalidade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3C36F44-E8E9-45C6-8CA2-93D145D7D934}"/>
              </a:ext>
            </a:extLst>
          </p:cNvPr>
          <p:cNvSpPr/>
          <p:nvPr/>
        </p:nvSpPr>
        <p:spPr>
          <a:xfrm>
            <a:off x="2582487" y="301481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5960234-16EF-4B9D-9EE1-3A37D1591D9A}"/>
              </a:ext>
            </a:extLst>
          </p:cNvPr>
          <p:cNvSpPr/>
          <p:nvPr/>
        </p:nvSpPr>
        <p:spPr>
          <a:xfrm>
            <a:off x="233451" y="3388435"/>
            <a:ext cx="6226225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E731E44-1838-4A0F-B662-BE30F7F40AF6}"/>
              </a:ext>
            </a:extLst>
          </p:cNvPr>
          <p:cNvSpPr/>
          <p:nvPr/>
        </p:nvSpPr>
        <p:spPr>
          <a:xfrm>
            <a:off x="1284315" y="1819795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culpabilidade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12D5A19F-A4A3-4718-8E05-C62E768DFDC5}"/>
              </a:ext>
            </a:extLst>
          </p:cNvPr>
          <p:cNvSpPr/>
          <p:nvPr/>
        </p:nvSpPr>
        <p:spPr>
          <a:xfrm>
            <a:off x="1284315" y="2443412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dano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E5060D30-1CE2-4A10-B942-C479CD7B3E44}"/>
              </a:ext>
            </a:extLst>
          </p:cNvPr>
          <p:cNvSpPr/>
          <p:nvPr/>
        </p:nvSpPr>
        <p:spPr>
          <a:xfrm>
            <a:off x="3346563" y="106256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61461BC5-A7E1-456B-A807-5CB7E01569D7}"/>
              </a:ext>
            </a:extLst>
          </p:cNvPr>
          <p:cNvSpPr/>
          <p:nvPr/>
        </p:nvSpPr>
        <p:spPr>
          <a:xfrm>
            <a:off x="3346563" y="173847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E16E372-A778-4E3E-876D-342E66647278}"/>
              </a:ext>
            </a:extLst>
          </p:cNvPr>
          <p:cNvSpPr/>
          <p:nvPr/>
        </p:nvSpPr>
        <p:spPr>
          <a:xfrm>
            <a:off x="3331321" y="2372935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E95B60A6-A41D-4A37-9C78-199D49C247C2}"/>
              </a:ext>
            </a:extLst>
          </p:cNvPr>
          <p:cNvCxnSpPr>
            <a:cxnSpLocks/>
          </p:cNvCxnSpPr>
          <p:nvPr/>
        </p:nvCxnSpPr>
        <p:spPr>
          <a:xfrm flipH="1">
            <a:off x="1070951" y="1973178"/>
            <a:ext cx="19673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853AC97B-BB2C-4DA8-94E1-7C657208699A}"/>
              </a:ext>
            </a:extLst>
          </p:cNvPr>
          <p:cNvCxnSpPr>
            <a:cxnSpLocks/>
          </p:cNvCxnSpPr>
          <p:nvPr/>
        </p:nvCxnSpPr>
        <p:spPr>
          <a:xfrm>
            <a:off x="960814" y="210323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B4B455F7-FC4A-499F-9F45-E3132F7D170B}"/>
              </a:ext>
            </a:extLst>
          </p:cNvPr>
          <p:cNvCxnSpPr>
            <a:cxnSpLocks/>
          </p:cNvCxnSpPr>
          <p:nvPr/>
        </p:nvCxnSpPr>
        <p:spPr>
          <a:xfrm>
            <a:off x="960812" y="1330338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DD2A5602-1F7B-4D8E-A34D-D9CCDA5AE372}"/>
              </a:ext>
            </a:extLst>
          </p:cNvPr>
          <p:cNvCxnSpPr>
            <a:cxnSpLocks/>
          </p:cNvCxnSpPr>
          <p:nvPr/>
        </p:nvCxnSpPr>
        <p:spPr>
          <a:xfrm flipH="1">
            <a:off x="964962" y="133428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E8F29A8-AEB7-4805-9DB3-9A420E274928}"/>
              </a:ext>
            </a:extLst>
          </p:cNvPr>
          <p:cNvCxnSpPr>
            <a:cxnSpLocks/>
          </p:cNvCxnSpPr>
          <p:nvPr/>
        </p:nvCxnSpPr>
        <p:spPr>
          <a:xfrm flipH="1">
            <a:off x="964962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FB85875-ED69-460E-9150-AEA0D8C89415}"/>
              </a:ext>
            </a:extLst>
          </p:cNvPr>
          <p:cNvCxnSpPr>
            <a:cxnSpLocks/>
          </p:cNvCxnSpPr>
          <p:nvPr/>
        </p:nvCxnSpPr>
        <p:spPr>
          <a:xfrm flipH="1">
            <a:off x="3027211" y="1350183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9EADC1B2-9803-4461-80B5-B41410552DAB}"/>
              </a:ext>
            </a:extLst>
          </p:cNvPr>
          <p:cNvCxnSpPr>
            <a:cxnSpLocks/>
          </p:cNvCxnSpPr>
          <p:nvPr/>
        </p:nvCxnSpPr>
        <p:spPr>
          <a:xfrm flipH="1">
            <a:off x="3033094" y="197115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BC407B2F-8608-49A5-BC70-15766D45061D}"/>
              </a:ext>
            </a:extLst>
          </p:cNvPr>
          <p:cNvCxnSpPr>
            <a:cxnSpLocks/>
          </p:cNvCxnSpPr>
          <p:nvPr/>
        </p:nvCxnSpPr>
        <p:spPr>
          <a:xfrm flipH="1">
            <a:off x="3011969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57">
            <a:extLst>
              <a:ext uri="{FF2B5EF4-FFF2-40B4-BE49-F238E27FC236}">
                <a16:creationId xmlns:a16="http://schemas.microsoft.com/office/drawing/2014/main" id="{0CF52619-1A1F-46CF-A039-FBC87A156F35}"/>
              </a:ext>
            </a:extLst>
          </p:cNvPr>
          <p:cNvSpPr/>
          <p:nvPr/>
        </p:nvSpPr>
        <p:spPr>
          <a:xfrm>
            <a:off x="1169319" y="83743"/>
            <a:ext cx="9742509" cy="77204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9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472409E-775D-40B8-9512-425555F57B1A}"/>
              </a:ext>
            </a:extLst>
          </p:cNvPr>
          <p:cNvSpPr/>
          <p:nvPr/>
        </p:nvSpPr>
        <p:spPr>
          <a:xfrm>
            <a:off x="2067098" y="5278581"/>
            <a:ext cx="8761615" cy="1305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604B6C-1399-404D-ABF5-C27591C012F7}"/>
              </a:ext>
            </a:extLst>
          </p:cNvPr>
          <p:cNvSpPr txBox="1"/>
          <p:nvPr/>
        </p:nvSpPr>
        <p:spPr>
          <a:xfrm>
            <a:off x="2237507" y="5345083"/>
            <a:ext cx="842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Diante do exposto, pede-se a seja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declarada nula</a:t>
            </a:r>
            <a:r>
              <a:rPr lang="pt-BR" sz="1600" b="1" dirty="0">
                <a:latin typeface="Arial Rounded MT Bold" panose="020F0704030504030204" pitchFamily="34" charset="0"/>
              </a:rPr>
              <a:t> a escritura pública em debate.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4921F2-A759-4EEA-9FAF-156246B3404D}"/>
              </a:ext>
            </a:extLst>
          </p:cNvPr>
          <p:cNvSpPr txBox="1"/>
          <p:nvPr/>
        </p:nvSpPr>
        <p:spPr>
          <a:xfrm>
            <a:off x="2237506" y="5788473"/>
            <a:ext cx="8420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rial Rounded MT Bold" panose="020F0704030504030204" pitchFamily="34" charset="0"/>
              </a:rPr>
              <a:t>Para além disso, 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pleiteia-se a condenação</a:t>
            </a:r>
            <a:r>
              <a:rPr lang="pt-BR" sz="1600" b="1" dirty="0">
                <a:latin typeface="Arial Rounded MT Bold" panose="020F0704030504030204" pitchFamily="34" charset="0"/>
              </a:rPr>
              <a:t> da Ré ao pagamento de indenização de danos morais, esses estimados em R$ 10.000,00 (dez mil reais)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FB25B24-2C7F-4161-864D-EB42F78E1735}"/>
              </a:ext>
            </a:extLst>
          </p:cNvPr>
          <p:cNvCxnSpPr>
            <a:cxnSpLocks/>
          </p:cNvCxnSpPr>
          <p:nvPr/>
        </p:nvCxnSpPr>
        <p:spPr>
          <a:xfrm>
            <a:off x="6447902" y="4914494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9DC04F62-CA89-48C9-B72E-43A0D4D8B25A}"/>
              </a:ext>
            </a:extLst>
          </p:cNvPr>
          <p:cNvSpPr/>
          <p:nvPr/>
        </p:nvSpPr>
        <p:spPr>
          <a:xfrm>
            <a:off x="5615241" y="4613564"/>
            <a:ext cx="1665321" cy="300930"/>
          </a:xfrm>
          <a:prstGeom prst="rect">
            <a:avLst/>
          </a:prstGeom>
          <a:solidFill>
            <a:srgbClr val="C55A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declaratório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8A30FA6-F84B-4ED7-BFCE-E38DFF9B6056}"/>
              </a:ext>
            </a:extLst>
          </p:cNvPr>
          <p:cNvCxnSpPr>
            <a:cxnSpLocks/>
          </p:cNvCxnSpPr>
          <p:nvPr/>
        </p:nvCxnSpPr>
        <p:spPr>
          <a:xfrm>
            <a:off x="7007626" y="411810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B84F92A9-4664-4332-9D29-354238FC42CE}"/>
              </a:ext>
            </a:extLst>
          </p:cNvPr>
          <p:cNvCxnSpPr>
            <a:cxnSpLocks/>
          </p:cNvCxnSpPr>
          <p:nvPr/>
        </p:nvCxnSpPr>
        <p:spPr>
          <a:xfrm flipH="1">
            <a:off x="7007626" y="4124151"/>
            <a:ext cx="3990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5EFF5D9F-C40A-405F-9FDC-CE926E85060D}"/>
              </a:ext>
            </a:extLst>
          </p:cNvPr>
          <p:cNvSpPr/>
          <p:nvPr/>
        </p:nvSpPr>
        <p:spPr>
          <a:xfrm>
            <a:off x="7406638" y="3948545"/>
            <a:ext cx="4630191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D7FF2BE-E8A6-4738-A9D1-926CEDF7CCEB}"/>
              </a:ext>
            </a:extLst>
          </p:cNvPr>
          <p:cNvSpPr/>
          <p:nvPr/>
        </p:nvSpPr>
        <p:spPr>
          <a:xfrm>
            <a:off x="9044246" y="358742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E14FCDD-DF22-4784-8E51-BAE94DA3073D}"/>
              </a:ext>
            </a:extLst>
          </p:cNvPr>
          <p:cNvSpPr/>
          <p:nvPr/>
        </p:nvSpPr>
        <p:spPr>
          <a:xfrm>
            <a:off x="2435629" y="4613564"/>
            <a:ext cx="1821871" cy="3009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Pedido condenatório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CC553CC4-6C34-4EAD-8947-56B1122627F9}"/>
              </a:ext>
            </a:extLst>
          </p:cNvPr>
          <p:cNvCxnSpPr>
            <a:cxnSpLocks/>
          </p:cNvCxnSpPr>
          <p:nvPr/>
        </p:nvCxnSpPr>
        <p:spPr>
          <a:xfrm flipH="1">
            <a:off x="4257500" y="4775315"/>
            <a:ext cx="638696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A791727-AF31-4708-8FEE-196D6B18D9C0}"/>
              </a:ext>
            </a:extLst>
          </p:cNvPr>
          <p:cNvCxnSpPr>
            <a:cxnSpLocks/>
          </p:cNvCxnSpPr>
          <p:nvPr/>
        </p:nvCxnSpPr>
        <p:spPr>
          <a:xfrm>
            <a:off x="4896194" y="4797558"/>
            <a:ext cx="2" cy="109558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912B01E8-7465-477B-BB77-47C57F774182}"/>
              </a:ext>
            </a:extLst>
          </p:cNvPr>
          <p:cNvCxnSpPr>
            <a:cxnSpLocks/>
          </p:cNvCxnSpPr>
          <p:nvPr/>
        </p:nvCxnSpPr>
        <p:spPr>
          <a:xfrm>
            <a:off x="3331321" y="4403133"/>
            <a:ext cx="0" cy="21591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>
            <a:extLst>
              <a:ext uri="{FF2B5EF4-FFF2-40B4-BE49-F238E27FC236}">
                <a16:creationId xmlns:a16="http://schemas.microsoft.com/office/drawing/2014/main" id="{355B1E54-EF0F-4876-8FC7-00520BF14BD1}"/>
              </a:ext>
            </a:extLst>
          </p:cNvPr>
          <p:cNvSpPr/>
          <p:nvPr/>
        </p:nvSpPr>
        <p:spPr>
          <a:xfrm>
            <a:off x="70655" y="1820716"/>
            <a:ext cx="1005837" cy="2825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requisitos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D350F1CF-845D-4F94-B064-22548F8E73E4}"/>
              </a:ext>
            </a:extLst>
          </p:cNvPr>
          <p:cNvSpPr/>
          <p:nvPr/>
        </p:nvSpPr>
        <p:spPr>
          <a:xfrm>
            <a:off x="1284314" y="1218527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Nexo de causalidade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3C36F44-E8E9-45C6-8CA2-93D145D7D934}"/>
              </a:ext>
            </a:extLst>
          </p:cNvPr>
          <p:cNvSpPr/>
          <p:nvPr/>
        </p:nvSpPr>
        <p:spPr>
          <a:xfrm>
            <a:off x="2582487" y="3014817"/>
            <a:ext cx="1354974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causa de pedir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5960234-16EF-4B9D-9EE1-3A37D1591D9A}"/>
              </a:ext>
            </a:extLst>
          </p:cNvPr>
          <p:cNvSpPr/>
          <p:nvPr/>
        </p:nvSpPr>
        <p:spPr>
          <a:xfrm>
            <a:off x="233451" y="3388435"/>
            <a:ext cx="6226225" cy="983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E731E44-1838-4A0F-B662-BE30F7F40AF6}"/>
              </a:ext>
            </a:extLst>
          </p:cNvPr>
          <p:cNvSpPr/>
          <p:nvPr/>
        </p:nvSpPr>
        <p:spPr>
          <a:xfrm>
            <a:off x="1284315" y="1819795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culpabilidade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12D5A19F-A4A3-4718-8E05-C62E768DFDC5}"/>
              </a:ext>
            </a:extLst>
          </p:cNvPr>
          <p:cNvSpPr/>
          <p:nvPr/>
        </p:nvSpPr>
        <p:spPr>
          <a:xfrm>
            <a:off x="1284315" y="2443412"/>
            <a:ext cx="1723505" cy="282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dano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E5060D30-1CE2-4A10-B942-C479CD7B3E44}"/>
              </a:ext>
            </a:extLst>
          </p:cNvPr>
          <p:cNvSpPr/>
          <p:nvPr/>
        </p:nvSpPr>
        <p:spPr>
          <a:xfrm>
            <a:off x="3346563" y="106256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61461BC5-A7E1-456B-A807-5CB7E01569D7}"/>
              </a:ext>
            </a:extLst>
          </p:cNvPr>
          <p:cNvSpPr/>
          <p:nvPr/>
        </p:nvSpPr>
        <p:spPr>
          <a:xfrm>
            <a:off x="3346563" y="1738477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E16E372-A778-4E3E-876D-342E66647278}"/>
              </a:ext>
            </a:extLst>
          </p:cNvPr>
          <p:cNvSpPr/>
          <p:nvPr/>
        </p:nvSpPr>
        <p:spPr>
          <a:xfrm>
            <a:off x="3331321" y="2372935"/>
            <a:ext cx="8368145" cy="48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E95B60A6-A41D-4A37-9C78-199D49C247C2}"/>
              </a:ext>
            </a:extLst>
          </p:cNvPr>
          <p:cNvCxnSpPr>
            <a:cxnSpLocks/>
          </p:cNvCxnSpPr>
          <p:nvPr/>
        </p:nvCxnSpPr>
        <p:spPr>
          <a:xfrm flipH="1">
            <a:off x="1070951" y="1973178"/>
            <a:ext cx="19673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853AC97B-BB2C-4DA8-94E1-7C657208699A}"/>
              </a:ext>
            </a:extLst>
          </p:cNvPr>
          <p:cNvCxnSpPr>
            <a:cxnSpLocks/>
          </p:cNvCxnSpPr>
          <p:nvPr/>
        </p:nvCxnSpPr>
        <p:spPr>
          <a:xfrm>
            <a:off x="960814" y="2103237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B4B455F7-FC4A-499F-9F45-E3132F7D170B}"/>
              </a:ext>
            </a:extLst>
          </p:cNvPr>
          <p:cNvCxnSpPr>
            <a:cxnSpLocks/>
          </p:cNvCxnSpPr>
          <p:nvPr/>
        </p:nvCxnSpPr>
        <p:spPr>
          <a:xfrm>
            <a:off x="960812" y="1330338"/>
            <a:ext cx="2" cy="48102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DD2A5602-1F7B-4D8E-A34D-D9CCDA5AE372}"/>
              </a:ext>
            </a:extLst>
          </p:cNvPr>
          <p:cNvCxnSpPr>
            <a:cxnSpLocks/>
          </p:cNvCxnSpPr>
          <p:nvPr/>
        </p:nvCxnSpPr>
        <p:spPr>
          <a:xfrm flipH="1">
            <a:off x="964962" y="133428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E8F29A8-AEB7-4805-9DB3-9A420E274928}"/>
              </a:ext>
            </a:extLst>
          </p:cNvPr>
          <p:cNvCxnSpPr>
            <a:cxnSpLocks/>
          </p:cNvCxnSpPr>
          <p:nvPr/>
        </p:nvCxnSpPr>
        <p:spPr>
          <a:xfrm flipH="1">
            <a:off x="964962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FB85875-ED69-460E-9150-AEA0D8C89415}"/>
              </a:ext>
            </a:extLst>
          </p:cNvPr>
          <p:cNvCxnSpPr>
            <a:cxnSpLocks/>
          </p:cNvCxnSpPr>
          <p:nvPr/>
        </p:nvCxnSpPr>
        <p:spPr>
          <a:xfrm flipH="1">
            <a:off x="3027211" y="1350183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9EADC1B2-9803-4461-80B5-B41410552DAB}"/>
              </a:ext>
            </a:extLst>
          </p:cNvPr>
          <p:cNvCxnSpPr>
            <a:cxnSpLocks/>
          </p:cNvCxnSpPr>
          <p:nvPr/>
        </p:nvCxnSpPr>
        <p:spPr>
          <a:xfrm flipH="1">
            <a:off x="3033094" y="1971157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BC407B2F-8608-49A5-BC70-15766D45061D}"/>
              </a:ext>
            </a:extLst>
          </p:cNvPr>
          <p:cNvCxnSpPr>
            <a:cxnSpLocks/>
          </p:cNvCxnSpPr>
          <p:nvPr/>
        </p:nvCxnSpPr>
        <p:spPr>
          <a:xfrm flipH="1">
            <a:off x="3011969" y="2584260"/>
            <a:ext cx="31935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57">
            <a:extLst>
              <a:ext uri="{FF2B5EF4-FFF2-40B4-BE49-F238E27FC236}">
                <a16:creationId xmlns:a16="http://schemas.microsoft.com/office/drawing/2014/main" id="{0CF52619-1A1F-46CF-A039-FBC87A156F35}"/>
              </a:ext>
            </a:extLst>
          </p:cNvPr>
          <p:cNvSpPr/>
          <p:nvPr/>
        </p:nvSpPr>
        <p:spPr>
          <a:xfrm>
            <a:off x="1169319" y="83743"/>
            <a:ext cx="9742509" cy="77204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AAE48319-BE8B-4EB9-A34A-3824F8DD8807}"/>
              </a:ext>
            </a:extLst>
          </p:cNvPr>
          <p:cNvSpPr txBox="1"/>
          <p:nvPr/>
        </p:nvSpPr>
        <p:spPr>
          <a:xfrm>
            <a:off x="1915696" y="105749"/>
            <a:ext cx="8039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 isso, é necessário registrar, trouxe bastante aborrecimento ao Promovente. Ele se sentiu muito perdido com tudo isso.</a:t>
            </a:r>
          </a:p>
        </p:txBody>
      </p:sp>
    </p:spTree>
    <p:extLst>
      <p:ext uri="{BB962C8B-B14F-4D97-AF65-F5344CB8AC3E}">
        <p14:creationId xmlns:p14="http://schemas.microsoft.com/office/powerpoint/2010/main" val="4149605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284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Alberto Bezerra</dc:creator>
  <cp:lastModifiedBy>Alberto Bezerra</cp:lastModifiedBy>
  <cp:revision>9</cp:revision>
  <dcterms:created xsi:type="dcterms:W3CDTF">2019-03-16T17:17:18Z</dcterms:created>
  <dcterms:modified xsi:type="dcterms:W3CDTF">2019-07-01T15:37:18Z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